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media1.mp4" ContentType="video/unknown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–Иван Арсентьев</a:t>
            </a:r>
          </a:p>
        </p:txBody>
      </p:sp>
      <p:sp>
        <p:nvSpPr>
          <p:cNvPr id="93" name="Shape 93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hape 66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Shape 83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Relationship Id="rId3" Type="http://schemas.openxmlformats.org/officeDocument/2006/relationships/image" Target="../media/image1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eg"/><Relationship Id="rId3" Type="http://schemas.openxmlformats.org/officeDocument/2006/relationships/image" Target="../media/image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Relationship Id="rId3" Type="http://schemas.openxmlformats.org/officeDocument/2006/relationships/image" Target="../media/image1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n_pelevin@art-up.ru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900"/>
            <a:ext cx="11722100" cy="6146800"/>
          </a:xfrm>
          <a:prstGeom prst="rect">
            <a:avLst/>
          </a:prstGeom>
        </p:spPr>
      </p:pic>
      <p:sp>
        <p:nvSpPr>
          <p:cNvPr id="119" name="Shape 119"/>
          <p:cNvSpPr/>
          <p:nvPr>
            <p:ph type="title"/>
          </p:nvPr>
        </p:nvSpPr>
        <p:spPr>
          <a:xfrm>
            <a:off x="787400" y="7327900"/>
            <a:ext cx="11430000" cy="1219200"/>
          </a:xfrm>
          <a:prstGeom prst="rect">
            <a:avLst/>
          </a:prstGeom>
        </p:spPr>
        <p:txBody>
          <a:bodyPr/>
          <a:lstStyle>
            <a:lvl1pPr algn="ctr" defTabSz="432308">
              <a:defRPr sz="3626">
                <a:solidFill>
                  <a:srgbClr val="73BFFF"/>
                </a:solidFill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lvl1pPr>
          </a:lstStyle>
          <a:p>
            <a:pPr/>
            <a:r>
              <a:t>Конструирование изделий под технологию FDM печати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idx="4294967295"/>
          </p:nvPr>
        </p:nvSpPr>
        <p:spPr>
          <a:xfrm>
            <a:off x="787400" y="342900"/>
            <a:ext cx="11430000" cy="90678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Единственная, которая позволяет получить объект во всех цветовых диапазонах;</a:t>
            </a:r>
          </a:p>
          <a:p>
            <a:pPr>
              <a:buBlip>
                <a:blip r:embed="rId2"/>
              </a:buBlip>
            </a:pPr>
            <a:r>
              <a:t>Процесс окрашивания осуществляется прямо во время печати;</a:t>
            </a:r>
          </a:p>
          <a:p>
            <a:pPr>
              <a:buBlip>
                <a:blip r:embed="rId2"/>
              </a:buBlip>
            </a:pPr>
            <a:r>
              <a:t>Используется в дизайне, декоре и сувенирной продукции;</a:t>
            </a:r>
          </a:p>
          <a:p>
            <a:pPr>
              <a:buBlip>
                <a:blip r:embed="rId2"/>
              </a:buBlip>
            </a:pPr>
            <a:r>
              <a:t>Основной материал - порошок на основе гипса;</a:t>
            </a:r>
          </a:p>
          <a:p>
            <a:pPr>
              <a:buBlip>
                <a:blip r:embed="rId2"/>
              </a:buBlip>
            </a:pPr>
            <a:r>
              <a:t>Модель хрупкая;</a:t>
            </a:r>
          </a:p>
          <a:p>
            <a:pPr>
              <a:buBlip>
                <a:blip r:embed="rId2"/>
              </a:buBlip>
            </a:pPr>
            <a:r>
              <a:t>Точность изделия минимум 0,1 мм.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1193799" y="215901"/>
            <a:ext cx="1124262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Метод многоструйного моделирования (MJM)</a:t>
            </a:r>
          </a:p>
        </p:txBody>
      </p:sp>
      <p:pic>
        <p:nvPicPr>
          <p:cNvPr id="144" name="459372_original-345622_600x3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1092200"/>
            <a:ext cx="7620000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заглавная-46978_600x32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2400" y="5295900"/>
            <a:ext cx="7620000" cy="406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body" idx="4294967295"/>
          </p:nvPr>
        </p:nvSpPr>
        <p:spPr>
          <a:xfrm>
            <a:off x="787400" y="342900"/>
            <a:ext cx="11430000" cy="90678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Основной материал - воск;</a:t>
            </a:r>
          </a:p>
          <a:p>
            <a:pPr>
              <a:buBlip>
                <a:blip r:embed="rId2"/>
              </a:buBlip>
            </a:pPr>
            <a:r>
              <a:t>Весь процесс печати протекает в ультрафиолетовой ванне;</a:t>
            </a:r>
          </a:p>
          <a:p>
            <a:pPr>
              <a:buBlip>
                <a:blip r:embed="rId2"/>
              </a:buBlip>
            </a:pPr>
            <a:r>
              <a:t>Технология запатентована компанией 3d Systems;</a:t>
            </a:r>
          </a:p>
          <a:p>
            <a:pPr>
              <a:buBlip>
                <a:blip r:embed="rId2"/>
              </a:buBlip>
            </a:pPr>
            <a:r>
              <a:t>Спектр материалов Visijet большой: от более гибкого до более твердого, светлый или темный, обычный или термостойкий;</a:t>
            </a:r>
          </a:p>
          <a:p>
            <a:pPr>
              <a:buBlip>
                <a:blip r:embed="rId2"/>
              </a:buBlip>
            </a:pPr>
            <a:r>
              <a:t>Точность изделия 0,025 — 0,050 мм.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1193800" y="215901"/>
            <a:ext cx="932185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Выборочное лазерное спекание (SLS)</a:t>
            </a:r>
          </a:p>
        </p:txBody>
      </p:sp>
      <p:pic>
        <p:nvPicPr>
          <p:cNvPr id="150" name="Final-25_10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00" y="1752600"/>
            <a:ext cx="10388600" cy="624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body" idx="4294967295"/>
          </p:nvPr>
        </p:nvSpPr>
        <p:spPr>
          <a:xfrm>
            <a:off x="787400" y="342900"/>
            <a:ext cx="11430000" cy="90678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Основой процесса является послойное наплавление порошка;</a:t>
            </a:r>
          </a:p>
          <a:p>
            <a:pPr>
              <a:buBlip>
                <a:blip r:embed="rId2"/>
              </a:buBlip>
            </a:pPr>
            <a:r>
              <a:t>Разнообразие применяемых материалов достаточно обширно: пластик в виде порошка, металл, керамика, стекло, нейлон;</a:t>
            </a:r>
          </a:p>
          <a:p>
            <a:pPr>
              <a:buBlip>
                <a:blip r:embed="rId2"/>
              </a:buBlip>
            </a:pPr>
            <a:r>
              <a:t>После печати можно проводить финишную обработку, например полировку изделия;</a:t>
            </a:r>
          </a:p>
          <a:p>
            <a:pPr>
              <a:buBlip>
                <a:blip r:embed="rId2"/>
              </a:buBlip>
            </a:pPr>
            <a:r>
              <a:t>При изготовлении изделия не требуется применять поддерживающие структуры;</a:t>
            </a:r>
          </a:p>
          <a:p>
            <a:pPr>
              <a:buBlip>
                <a:blip r:embed="rId2"/>
              </a:buBlip>
            </a:pPr>
            <a:r>
              <a:t>Применяется в изготовлении силовых установок, в авиастроении, машиностроении, космонавтике. А также добирается до сфер искусства и дизайна.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L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28338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1193799" y="215901"/>
            <a:ext cx="6153989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Стереолитография (SLA)</a:t>
            </a:r>
          </a:p>
        </p:txBody>
      </p:sp>
      <p:pic>
        <p:nvPicPr>
          <p:cNvPr id="157" name="miicraft-light-based-3d-printer-high-resolution-stereolithography-sla-wired-desig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00" y="1993900"/>
            <a:ext cx="9626600" cy="575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body" idx="4294967295"/>
          </p:nvPr>
        </p:nvSpPr>
        <p:spPr>
          <a:xfrm>
            <a:off x="787400" y="342900"/>
            <a:ext cx="11430000" cy="90678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В качестве материала используют не порошки, а фотополимеры в жидком состоянии;</a:t>
            </a:r>
          </a:p>
          <a:p>
            <a:pPr>
              <a:buBlip>
                <a:blip r:embed="rId2"/>
              </a:buBlip>
            </a:pPr>
            <a:r>
              <a:t>Весь процесс печати протекает в ультрафиолетовой ванне;</a:t>
            </a:r>
          </a:p>
          <a:p>
            <a:pPr>
              <a:buBlip>
                <a:blip r:embed="rId2"/>
              </a:buBlip>
            </a:pPr>
            <a:r>
              <a:t>Как и другие технологии 3d печати, SLA использует поддерживающие структуры;</a:t>
            </a:r>
          </a:p>
          <a:p>
            <a:pPr>
              <a:buBlip>
                <a:blip r:embed="rId2"/>
              </a:buBlip>
            </a:pPr>
            <a:r>
              <a:t>Преимуществом данного метода является скорость печати.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193799" y="215901"/>
            <a:ext cx="942586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Метод послойного наплавления (FDM)</a:t>
            </a:r>
          </a:p>
        </p:txBody>
      </p:sp>
      <p:pic>
        <p:nvPicPr>
          <p:cNvPr id="163" name="45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1930400"/>
            <a:ext cx="8890000" cy="589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787400" y="3302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План:</a:t>
            </a:r>
          </a:p>
        </p:txBody>
      </p:sp>
      <p:sp>
        <p:nvSpPr>
          <p:cNvPr id="122" name="Shape 1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Существующие технологии производства;</a:t>
            </a:r>
          </a:p>
          <a:p>
            <a:pPr>
              <a:buBlip>
                <a:blip r:embed="rId2"/>
              </a:buBlip>
            </a:pPr>
            <a:r>
              <a:t>Технологии прототипирования;</a:t>
            </a:r>
          </a:p>
          <a:p>
            <a:pPr>
              <a:buBlip>
                <a:blip r:embed="rId2"/>
              </a:buBlip>
            </a:pPr>
            <a:r>
              <a:t>Конструкторская проработка изделия под технологию FDM печати.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body" idx="4294967295"/>
          </p:nvPr>
        </p:nvSpPr>
        <p:spPr>
          <a:xfrm>
            <a:off x="787400" y="342900"/>
            <a:ext cx="11430000" cy="90678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Материалы - термопластичные пластики: ABS, PLA, PC, TPE, Nylon;</a:t>
            </a:r>
          </a:p>
          <a:p>
            <a:pPr>
              <a:buBlip>
                <a:blip r:embed="rId2"/>
              </a:buBlip>
            </a:pPr>
            <a:r>
              <a:t>Процесс похож на выдавливание крема из кулинарного шприца;</a:t>
            </a:r>
          </a:p>
          <a:p>
            <a:pPr>
              <a:buBlip>
                <a:blip r:embed="rId2"/>
              </a:buBlip>
            </a:pPr>
            <a:r>
              <a:t>Из всех технологий является самой простой;</a:t>
            </a:r>
          </a:p>
          <a:p>
            <a:pPr>
              <a:buBlip>
                <a:blip r:embed="rId2"/>
              </a:buBlip>
            </a:pPr>
            <a:r>
              <a:t>Точность изделия 0,5 — 1 мм.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193800" y="215901"/>
            <a:ext cx="1109967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Прямое лазерное спекание металлов (DMLS)</a:t>
            </a:r>
          </a:p>
        </p:txBody>
      </p:sp>
      <p:pic>
        <p:nvPicPr>
          <p:cNvPr id="169" name="Re-Engineering-600x3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827" y="1903327"/>
            <a:ext cx="10102474" cy="5943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body" idx="4294967295"/>
          </p:nvPr>
        </p:nvSpPr>
        <p:spPr>
          <a:xfrm>
            <a:off x="787400" y="342900"/>
            <a:ext cx="11430000" cy="90678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Также можно встретить название SLM (Selective Laser Melting);</a:t>
            </a:r>
          </a:p>
          <a:p>
            <a:pPr>
              <a:buBlip>
                <a:blip r:embed="rId2"/>
              </a:buBlip>
            </a:pPr>
            <a:r>
              <a:t>Основной материал - различные металлы в порошкообразном состоянии;</a:t>
            </a:r>
          </a:p>
          <a:p>
            <a:pPr>
              <a:buBlip>
                <a:blip r:embed="rId2"/>
              </a:buBlip>
            </a:pPr>
            <a:r>
              <a:t>Основные сферы применения: медицина, микроэлектронная промышленность и частично авиационная и аэрокосмическая промышленность;</a:t>
            </a:r>
          </a:p>
          <a:p>
            <a:pPr>
              <a:buBlip>
                <a:blip r:embed="rId2"/>
              </a:buBlip>
            </a:pPr>
            <a:r>
              <a:t>Изделия имеют впечатляющую толщину слоя в 1 — 5 нм при максимальных размерах изделия детали 60 мм в диаметре и 30 мм по высоты.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1193800" y="215901"/>
            <a:ext cx="472661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Технология PolyJet</a:t>
            </a:r>
          </a:p>
        </p:txBody>
      </p:sp>
      <p:pic>
        <p:nvPicPr>
          <p:cNvPr id="175" name="Engine-Image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927100"/>
            <a:ext cx="10160000" cy="789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4294967295"/>
          </p:nvPr>
        </p:nvSpPr>
        <p:spPr>
          <a:xfrm>
            <a:off x="787400" y="342900"/>
            <a:ext cx="11430000" cy="90678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Запатентована компанией Stratasys</a:t>
            </a:r>
          </a:p>
          <a:p>
            <a:pPr>
              <a:buBlip>
                <a:blip r:embed="rId2"/>
              </a:buBlip>
            </a:pPr>
            <a:r>
              <a:t>Единственная, которая позволяет изготавливать модель из различных материалов;</a:t>
            </a:r>
          </a:p>
          <a:p>
            <a:pPr>
              <a:buBlip>
                <a:blip r:embed="rId2"/>
              </a:buBlip>
            </a:pPr>
            <a:r>
              <a:t>Технология позволяет создавать изделия высокой точности;</a:t>
            </a:r>
          </a:p>
          <a:p>
            <a:pPr>
              <a:buBlip>
                <a:blip r:embed="rId2"/>
              </a:buBlip>
            </a:pPr>
            <a:r>
              <a:t>Благодаря сочетанию различных материалов прототип по характеристикам получается максимально приближен к конечному изделию;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1193800" y="215901"/>
            <a:ext cx="723839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Литье в силиконовые формы</a:t>
            </a:r>
          </a:p>
        </p:txBody>
      </p:sp>
      <p:pic>
        <p:nvPicPr>
          <p:cNvPr id="181" name="DSC_074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611" y="1371600"/>
            <a:ext cx="10513199" cy="6991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body" idx="4294967295"/>
          </p:nvPr>
        </p:nvSpPr>
        <p:spPr>
          <a:xfrm>
            <a:off x="787400" y="342900"/>
            <a:ext cx="11430000" cy="9067800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3400"/>
              </a:spcBef>
              <a:buBlip>
                <a:blip r:embed="rId2"/>
              </a:buBlip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Можно производить небольшие партии изделий;</a:t>
            </a:r>
          </a:p>
          <a:p>
            <a:pPr marL="426719" indent="-426719" defTabSz="560831">
              <a:spcBef>
                <a:spcPts val="3400"/>
              </a:spcBef>
              <a:buBlip>
                <a:blip r:embed="rId2"/>
              </a:buBlip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При производстве пластмассовых изделий используются свойства силикона. Он идеально воспроизводит размеры и фактуру поверхности мастер-модели;</a:t>
            </a:r>
          </a:p>
          <a:p>
            <a:pPr marL="426719" indent="-426719" defTabSz="560831">
              <a:spcBef>
                <a:spcPts val="3400"/>
              </a:spcBef>
              <a:buBlip>
                <a:blip r:embed="rId2"/>
              </a:buBlip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Позволяет получать изделия почти любой сложности. Таким образом можно изготовить сложные фигурные литые детали, которые невозможно извлечь из обычных металлических форм;</a:t>
            </a:r>
          </a:p>
          <a:p>
            <a:pPr marL="426719" indent="-426719" defTabSz="560831">
              <a:spcBef>
                <a:spcPts val="3400"/>
              </a:spcBef>
              <a:buBlip>
                <a:blip r:embed="rId2"/>
              </a:buBlip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Готовые изделия могут быть с различными физико-механическими свойствами;</a:t>
            </a:r>
          </a:p>
          <a:p>
            <a:pPr marL="426719" indent="-426719" defTabSz="560831">
              <a:spcBef>
                <a:spcPts val="3400"/>
              </a:spcBef>
              <a:buBlip>
                <a:blip r:embed="rId2"/>
              </a:buBlip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Основные материалы: полиуретан, прозрачный пластик, полиуретановая резина.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4700"/>
            </a:lvl1pPr>
          </a:lstStyle>
          <a:p>
            <a:pPr/>
            <a:r>
              <a:t>Технологии производства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4700"/>
            </a:lvl1pPr>
          </a:lstStyle>
          <a:p>
            <a:pPr/>
            <a:r>
              <a:t>Конструкторская проработка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300"/>
              </a:spcBef>
              <a:buBlip>
                <a:blip r:embed="rId2"/>
              </a:buBlip>
              <a:defRPr sz="3384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​Разбиение на детали (корпус, крышка, заглушка и т.п.);</a:t>
            </a:r>
          </a:p>
          <a:p>
            <a:pPr marL="417830" indent="-417830" defTabSz="549148">
              <a:spcBef>
                <a:spcPts val="3300"/>
              </a:spcBef>
              <a:buBlip>
                <a:blip r:embed="rId2"/>
              </a:buBlip>
              <a:defRPr sz="3384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​Технология изготовления или прототипирования;</a:t>
            </a:r>
          </a:p>
          <a:p>
            <a:pPr marL="417830" indent="-417830" defTabSz="549148">
              <a:spcBef>
                <a:spcPts val="3300"/>
              </a:spcBef>
              <a:buBlip>
                <a:blip r:embed="rId2"/>
              </a:buBlip>
              <a:defRPr sz="3384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​Определение предварительной последовательности сборки изделия;</a:t>
            </a:r>
          </a:p>
          <a:p>
            <a:pPr marL="417830" indent="-417830" defTabSz="549148">
              <a:spcBef>
                <a:spcPts val="3300"/>
              </a:spcBef>
              <a:buBlip>
                <a:blip r:embed="rId2"/>
              </a:buBlip>
              <a:defRPr sz="3384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Анализ сборочных узлов (соединение, стыковка и зазоры между деталями);</a:t>
            </a:r>
          </a:p>
          <a:p>
            <a:pPr marL="417830" indent="-417830" defTabSz="549148">
              <a:spcBef>
                <a:spcPts val="3300"/>
              </a:spcBef>
              <a:buBlip>
                <a:blip r:embed="rId2"/>
              </a:buBlip>
              <a:defRPr sz="3384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​Анализ конструктивных особенностей деталей изделия (крепление деталей между собой, наличие подвижных частей, прочность и т.п.).</a:t>
            </a:r>
          </a:p>
        </p:txBody>
      </p:sp>
      <p:sp>
        <p:nvSpPr>
          <p:cNvPr id="188" name="Shape 188"/>
          <p:cNvSpPr/>
          <p:nvPr/>
        </p:nvSpPr>
        <p:spPr>
          <a:xfrm>
            <a:off x="1193800" y="215901"/>
            <a:ext cx="415160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Анализ изделия: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1193800" y="215901"/>
            <a:ext cx="4071062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Сборка изделия</a:t>
            </a:r>
          </a:p>
        </p:txBody>
      </p:sp>
      <p:pic>
        <p:nvPicPr>
          <p:cNvPr id="191" name="Assambl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1320800"/>
            <a:ext cx="2565400" cy="3278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Assambly_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0200" y="1316763"/>
            <a:ext cx="6883400" cy="747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2932414" y="2443841"/>
            <a:ext cx="2689808" cy="60007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94" name="Shape 194"/>
          <p:cNvSpPr/>
          <p:nvPr/>
        </p:nvSpPr>
        <p:spPr>
          <a:xfrm>
            <a:off x="787400" y="4703052"/>
            <a:ext cx="4470400" cy="4081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38" indent="-271638" algn="l">
              <a:spcBef>
                <a:spcPts val="2200"/>
              </a:spcBef>
              <a:buSzPct val="30000"/>
              <a:buBlip>
                <a:blip r:embed="rId4"/>
              </a:buBlip>
              <a:defRPr sz="2200"/>
            </a:pPr>
            <a:r>
              <a:t>Для однозначной сборки изделия у деталей должны быть ограничители перемещений;</a:t>
            </a:r>
          </a:p>
          <a:p>
            <a:pPr marL="271638" indent="-271638" algn="l">
              <a:spcBef>
                <a:spcPts val="2200"/>
              </a:spcBef>
              <a:buSzPct val="30000"/>
              <a:buBlip>
                <a:blip r:embed="rId4"/>
              </a:buBlip>
              <a:defRPr sz="2200"/>
            </a:pPr>
            <a:r>
              <a:t>Стыковка деталей должна быть только по 1 плоскости или поверхности;</a:t>
            </a:r>
          </a:p>
          <a:p>
            <a:pPr marL="271638" indent="-271638" algn="l">
              <a:spcBef>
                <a:spcPts val="2200"/>
              </a:spcBef>
              <a:buSzPct val="30000"/>
              <a:buBlip>
                <a:blip r:embed="rId4"/>
              </a:buBlip>
              <a:defRPr sz="2200"/>
            </a:pPr>
            <a:r>
              <a:t>Между остальными стыкующимися поверхностями должен быть зазор.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1193799" y="215901"/>
            <a:ext cx="555711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Замковые соединения</a:t>
            </a:r>
          </a:p>
        </p:txBody>
      </p:sp>
      <p:pic>
        <p:nvPicPr>
          <p:cNvPr id="197" name="Key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89" y="1670295"/>
            <a:ext cx="8191501" cy="641960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8856992" y="1680452"/>
            <a:ext cx="3962401" cy="1973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2000"/>
              </a:spcBef>
              <a:defRPr sz="2200"/>
            </a:pPr>
            <a:r>
              <a:t>a) Неразъемное соединение;</a:t>
            </a:r>
          </a:p>
          <a:p>
            <a:pPr algn="l">
              <a:spcBef>
                <a:spcPts val="2000"/>
              </a:spcBef>
              <a:defRPr sz="2200"/>
            </a:pPr>
            <a:r>
              <a:t>b) Разъемное соединение; </a:t>
            </a:r>
          </a:p>
          <a:p>
            <a:pPr algn="l">
              <a:defRPr sz="2200"/>
            </a:pPr>
            <a:r>
              <a:t>c), d) Разъемное соединение </a:t>
            </a:r>
          </a:p>
          <a:p>
            <a:pPr algn="l">
              <a:defRPr sz="2200"/>
            </a:pPr>
            <a:r>
              <a:t>         с усиленным прижимом.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Keys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1803251"/>
            <a:ext cx="11112500" cy="6138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Keys_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00" y="1371600"/>
            <a:ext cx="11595100" cy="433124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698500" y="6247391"/>
            <a:ext cx="11595100" cy="223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58069" indent="-358069" algn="l">
              <a:spcBef>
                <a:spcPts val="3600"/>
              </a:spcBef>
              <a:buSzPct val="30000"/>
              <a:buBlip>
                <a:blip r:embed="rId3"/>
              </a:buBlip>
              <a:defRPr sz="2900"/>
            </a:pPr>
            <a:r>
              <a:t>При размещении детали на столе 3d принтера необходимо учитывать направление слоев материала;</a:t>
            </a:r>
          </a:p>
          <a:p>
            <a:pPr marL="358069" indent="-358069" algn="l">
              <a:spcBef>
                <a:spcPts val="2900"/>
              </a:spcBef>
              <a:buSzPct val="30000"/>
              <a:buBlip>
                <a:blip r:embed="rId3"/>
              </a:buBlip>
              <a:defRPr sz="2900"/>
            </a:pPr>
            <a:r>
              <a:t>Слои, расположенные перпендикулярно приложенному усилию, также обеспечивают лучшую детализацию и качество защелки.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193800" y="215901"/>
            <a:ext cx="631507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Механическое крепление</a:t>
            </a:r>
          </a:p>
        </p:txBody>
      </p:sp>
      <p:pic>
        <p:nvPicPr>
          <p:cNvPr id="206" name="Screw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1365250"/>
            <a:ext cx="11785600" cy="51562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698500" y="7250691"/>
            <a:ext cx="11595100" cy="1424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58069" indent="-358069" algn="l">
              <a:spcBef>
                <a:spcPts val="3600"/>
              </a:spcBef>
              <a:buSzPct val="30000"/>
              <a:buBlip>
                <a:blip r:embed="rId3"/>
              </a:buBlip>
              <a:defRPr sz="2900"/>
            </a:lvl1pPr>
          </a:lstStyle>
          <a:p>
            <a:pPr/>
            <a:r>
              <a:t>При использовании винтового соединения всегда должны быть бобышки, препятствующие прогибу детали при затяжке. Также бобышки выполняют роль направляющих для винтов.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1"/>
          <p:cNvGrpSpPr/>
          <p:nvPr/>
        </p:nvGrpSpPr>
        <p:grpSpPr>
          <a:xfrm>
            <a:off x="711200" y="241300"/>
            <a:ext cx="11569700" cy="3120148"/>
            <a:chOff x="0" y="0"/>
            <a:chExt cx="11569700" cy="3120147"/>
          </a:xfrm>
        </p:grpSpPr>
        <p:pic>
          <p:nvPicPr>
            <p:cNvPr id="209" name="Screws_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401636" cy="255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" name="Shape 210"/>
            <p:cNvSpPr/>
            <p:nvPr/>
          </p:nvSpPr>
          <p:spPr>
            <a:xfrm>
              <a:off x="3771900" y="4052"/>
              <a:ext cx="7797800" cy="3116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3600"/>
                </a:spcBef>
                <a:defRPr sz="2400" u="sng"/>
              </a:pPr>
              <a:r>
                <a:t>Винт и гайка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Нарушение внешнего вида на верхней и нижней поверхностях;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Необходимость использования большого количества деталей для сборки;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Необходим доступ к обеим деталям в процессе сборки;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Необходимы стопорящие элементы для устранения ослабления соединения под действием вибрации.</a:t>
              </a:r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711200" y="3505200"/>
            <a:ext cx="11569700" cy="2840748"/>
            <a:chOff x="0" y="0"/>
            <a:chExt cx="11569700" cy="2840747"/>
          </a:xfrm>
        </p:grpSpPr>
        <p:sp>
          <p:nvSpPr>
            <p:cNvPr id="212" name="Shape 212"/>
            <p:cNvSpPr/>
            <p:nvPr/>
          </p:nvSpPr>
          <p:spPr>
            <a:xfrm>
              <a:off x="3771900" y="4052"/>
              <a:ext cx="7797800" cy="2836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3600"/>
                </a:spcBef>
                <a:defRPr sz="2400" u="sng"/>
              </a:pPr>
              <a:r>
                <a:t>Винт и вставка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Одна поверхность изделия гладкая;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Для сборки необходимо несколько деталей;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Необходимо специальное оборудование / инструмент для введения вставок;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Большая долговечность;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Допускается повторная сборка.</a:t>
              </a:r>
            </a:p>
          </p:txBody>
        </p:sp>
        <p:pic>
          <p:nvPicPr>
            <p:cNvPr id="213" name="Screws_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03600" cy="2590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7" name="Group 217"/>
          <p:cNvGrpSpPr/>
          <p:nvPr/>
        </p:nvGrpSpPr>
        <p:grpSpPr>
          <a:xfrm>
            <a:off x="711200" y="6766801"/>
            <a:ext cx="11569700" cy="2698743"/>
            <a:chOff x="0" y="0"/>
            <a:chExt cx="11569700" cy="2698742"/>
          </a:xfrm>
        </p:grpSpPr>
        <p:sp>
          <p:nvSpPr>
            <p:cNvPr id="215" name="Shape 215"/>
            <p:cNvSpPr/>
            <p:nvPr/>
          </p:nvSpPr>
          <p:spPr>
            <a:xfrm>
              <a:off x="3771900" y="0"/>
              <a:ext cx="7797800" cy="2366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3600"/>
                </a:spcBef>
                <a:defRPr sz="2400" u="sng"/>
              </a:pPr>
              <a:r>
                <a:t>Самонарезающий винт и пластмассовая бобышка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Одна поверхность изделия гладкая;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Для сборки необходимо минимальное количество деталей;</a:t>
              </a:r>
            </a:p>
            <a:p>
              <a:pPr marL="271638" indent="-271638" algn="l">
                <a:spcBef>
                  <a:spcPts val="500"/>
                </a:spcBef>
                <a:buSzPct val="30000"/>
                <a:buBlip>
                  <a:blip r:embed="rId3"/>
                </a:buBlip>
                <a:defRPr sz="2200"/>
              </a:pPr>
              <a:r>
                <a:t>Повторная сборка возможна, но количество повторений ограничено.</a:t>
              </a:r>
            </a:p>
          </p:txBody>
        </p:sp>
        <p:pic>
          <p:nvPicPr>
            <p:cNvPr id="216" name="Screws_3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2298"/>
              <a:ext cx="3403600" cy="2696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crews_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040" y="418438"/>
            <a:ext cx="10426701" cy="8928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crews_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319" y="361193"/>
            <a:ext cx="7277101" cy="5716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ws_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8200" y="5487073"/>
            <a:ext cx="3975100" cy="3491827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6630866" y="5158764"/>
            <a:ext cx="2461359" cy="1532705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24" name="Shape 224"/>
          <p:cNvSpPr/>
          <p:nvPr/>
        </p:nvSpPr>
        <p:spPr>
          <a:xfrm>
            <a:off x="8458200" y="3903504"/>
            <a:ext cx="4114800" cy="1235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600"/>
              </a:spcBef>
              <a:defRPr sz="2500"/>
            </a:lvl1pPr>
          </a:lstStyle>
          <a:p>
            <a:pPr/>
            <a:r>
              <a:t>Ребра увеличивают жесткость при кручении и изгибе</a:t>
            </a:r>
          </a:p>
        </p:txBody>
      </p:sp>
      <p:sp>
        <p:nvSpPr>
          <p:cNvPr id="225" name="Shape 225"/>
          <p:cNvSpPr/>
          <p:nvPr/>
        </p:nvSpPr>
        <p:spPr>
          <a:xfrm>
            <a:off x="520700" y="6266257"/>
            <a:ext cx="7340600" cy="270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5722" indent="-345722" algn="l">
              <a:spcBef>
                <a:spcPts val="3600"/>
              </a:spcBef>
              <a:buSzPct val="30000"/>
              <a:buBlip>
                <a:blip r:embed="rId4"/>
              </a:buBlip>
              <a:defRPr sz="2800"/>
            </a:pPr>
            <a:r>
              <a:t>Бобышки под отверстия всегда должны быть усилены;</a:t>
            </a:r>
          </a:p>
          <a:p>
            <a:pPr marL="345722" indent="-345722" algn="l">
              <a:spcBef>
                <a:spcPts val="3600"/>
              </a:spcBef>
              <a:buSzPct val="30000"/>
              <a:buBlip>
                <a:blip r:embed="rId4"/>
              </a:buBlip>
              <a:defRPr sz="2800"/>
            </a:pPr>
            <a:r>
              <a:t>Как и с защелками, необходимо учитывать направление слоев материала при 3d печати.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193800" y="215901"/>
            <a:ext cx="809343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Литье пластмасс под давлением</a:t>
            </a:r>
          </a:p>
        </p:txBody>
      </p:sp>
      <p:pic>
        <p:nvPicPr>
          <p:cNvPr id="127" name="arti_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356360"/>
            <a:ext cx="9194800" cy="7355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body" idx="13"/>
          </p:nvPr>
        </p:nvSpPr>
        <p:spPr>
          <a:xfrm>
            <a:off x="1112763" y="3725367"/>
            <a:ext cx="10779274" cy="2302866"/>
          </a:xfrm>
          <a:prstGeom prst="rect">
            <a:avLst/>
          </a:prstGeom>
        </p:spPr>
        <p:txBody>
          <a:bodyPr/>
          <a:lstStyle/>
          <a:p>
            <a:pPr algn="l">
              <a:defRPr i="0"/>
            </a:pPr>
            <a:r>
              <a:t>Никита Пелевин,</a:t>
            </a:r>
          </a:p>
          <a:p>
            <a:pPr algn="l">
              <a:defRPr i="0"/>
            </a:pPr>
            <a:r>
              <a:t>ведущий инженер-конструктор Студии промышленного дизайна "Art-Up"</a:t>
            </a:r>
          </a:p>
          <a:p>
            <a:pPr algn="l">
              <a:defRPr i="0"/>
            </a:pPr>
          </a:p>
          <a:p>
            <a:pPr algn="l">
              <a:defRPr i="0"/>
            </a:pPr>
          </a:p>
          <a:p>
            <a:pPr algn="r">
              <a:defRPr i="0"/>
            </a:pPr>
            <a:r>
              <a:t>www.art-up.ru</a:t>
            </a:r>
          </a:p>
          <a:p>
            <a:pPr algn="r">
              <a:defRPr i="0"/>
            </a:pPr>
            <a:r>
              <a:rPr u="sng">
                <a:hlinkClick r:id="rId2" invalidUrl="" action="" tgtFrame="" tooltip="" history="1" highlightClick="0" endSnd="0"/>
              </a:rPr>
              <a:t>n_pelevin@art-up.ru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193799" y="215901"/>
            <a:ext cx="984671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Выдувка пластиковых бутылок, канистр</a:t>
            </a:r>
          </a:p>
        </p:txBody>
      </p:sp>
      <p:pic>
        <p:nvPicPr>
          <p:cNvPr id="131" name="PET-blow-moul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2553265"/>
            <a:ext cx="6355846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Extrus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5206" y="2122718"/>
            <a:ext cx="5822538" cy="549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4700"/>
            </a:lvl1pPr>
          </a:lstStyle>
          <a:p>
            <a:pPr/>
            <a:r>
              <a:t>Технологии прототипирования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body" idx="4294967295"/>
          </p:nvPr>
        </p:nvSpPr>
        <p:spPr>
          <a:xfrm>
            <a:off x="787400" y="342900"/>
            <a:ext cx="11430000" cy="90678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Цветная трехмерная печать;</a:t>
            </a:r>
          </a:p>
          <a:p>
            <a:pPr>
              <a:buBlip>
                <a:blip r:embed="rId2"/>
              </a:buBlip>
            </a:pPr>
            <a:r>
              <a:t>Метод многоструйного моделирования (MJM);</a:t>
            </a:r>
          </a:p>
          <a:p>
            <a:pPr>
              <a:buBlip>
                <a:blip r:embed="rId2"/>
              </a:buBlip>
            </a:pPr>
            <a:r>
              <a:t>Выборочное лазерное спекание (SLS);</a:t>
            </a:r>
          </a:p>
          <a:p>
            <a:pPr>
              <a:buBlip>
                <a:blip r:embed="rId2"/>
              </a:buBlip>
            </a:pPr>
            <a:r>
              <a:t>Стереолитография (SLA);</a:t>
            </a:r>
          </a:p>
          <a:p>
            <a:pPr>
              <a:buBlip>
                <a:blip r:embed="rId2"/>
              </a:buBlip>
            </a:pPr>
            <a:r>
              <a:t>Метод послойного наплавления (FDM);</a:t>
            </a:r>
          </a:p>
          <a:p>
            <a:pPr>
              <a:buBlip>
                <a:blip r:embed="rId2"/>
              </a:buBlip>
            </a:pPr>
            <a:r>
              <a:t>Прямое лазерное спекание металлов (DMLS);</a:t>
            </a:r>
          </a:p>
          <a:p>
            <a:pPr>
              <a:buBlip>
                <a:blip r:embed="rId2"/>
              </a:buBlip>
            </a:pPr>
            <a:r>
              <a:t>Технология PolyJet;</a:t>
            </a:r>
          </a:p>
          <a:p>
            <a:pPr>
              <a:buBlip>
                <a:blip r:embed="rId2"/>
              </a:buBlip>
            </a:pPr>
            <a:r>
              <a:t>Литье в силикон.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1193800" y="215901"/>
            <a:ext cx="686767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Цветная трехмерная печать</a:t>
            </a:r>
          </a:p>
        </p:txBody>
      </p:sp>
      <p:pic>
        <p:nvPicPr>
          <p:cNvPr id="139" name="nervou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230765"/>
            <a:ext cx="11163300" cy="7287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